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660" r:id="rId3"/>
  </p:sldMasterIdLst>
  <p:notesMasterIdLst>
    <p:notesMasterId r:id="rId14"/>
  </p:notesMasterIdLst>
  <p:sldIdLst>
    <p:sldId id="299" r:id="rId4"/>
    <p:sldId id="257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3" orient="horz" pos="210" userDrawn="1">
          <p15:clr>
            <a:srgbClr val="A4A3A4"/>
          </p15:clr>
        </p15:guide>
        <p15:guide id="4" orient="horz" pos="4088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6947" userDrawn="1">
          <p15:clr>
            <a:srgbClr val="A4A3A4"/>
          </p15:clr>
        </p15:guide>
        <p15:guide id="8" pos="756" userDrawn="1">
          <p15:clr>
            <a:srgbClr val="A4A3A4"/>
          </p15:clr>
        </p15:guide>
        <p15:guide id="9" orient="horz" pos="1412" userDrawn="1">
          <p15:clr>
            <a:srgbClr val="A4A3A4"/>
          </p15:clr>
        </p15:guide>
        <p15:guide id="11" pos="3840" userDrawn="1">
          <p15:clr>
            <a:srgbClr val="A4A3A4"/>
          </p15:clr>
        </p15:guide>
        <p15:guide id="12" orient="horz" pos="29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4B68"/>
    <a:srgbClr val="274062"/>
    <a:srgbClr val="F8678E"/>
    <a:srgbClr val="377D94"/>
    <a:srgbClr val="2C74C1"/>
    <a:srgbClr val="89A2EE"/>
    <a:srgbClr val="7489C8"/>
    <a:srgbClr val="5A72A9"/>
    <a:srgbClr val="FEBB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6201" autoAdjust="0"/>
  </p:normalViewPr>
  <p:slideViewPr>
    <p:cSldViewPr snapToGrid="0" snapToObjects="1" showGuides="1">
      <p:cViewPr varScale="1">
        <p:scale>
          <a:sx n="44" d="100"/>
          <a:sy n="44" d="100"/>
        </p:scale>
        <p:origin x="72" y="582"/>
      </p:cViewPr>
      <p:guideLst>
        <p:guide orient="horz" pos="2183"/>
        <p:guide orient="horz" pos="210"/>
        <p:guide orient="horz" pos="4088"/>
        <p:guide pos="7469"/>
        <p:guide pos="211"/>
        <p:guide pos="6947"/>
        <p:guide pos="756"/>
        <p:guide orient="horz" pos="1412"/>
        <p:guide pos="3840"/>
        <p:guide orient="horz" pos="29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B3D1B-E9D6-C74E-B98E-8139E2B76605}" type="datetimeFigureOut">
              <a:rPr kumimoji="1" lang="zh-CN" altLang="en-US" smtClean="0"/>
              <a:t>2020/9/21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D566B-B3B7-4244-B7DE-F7C2BBE809E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25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D566B-B3B7-4244-B7DE-F7C2BBE809E3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0974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D566B-B3B7-4244-B7DE-F7C2BBE809E3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135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144-4084-E24F-AABD-8F1D163E8399}" type="datetimeFigureOut">
              <a:rPr kumimoji="1" lang="zh-CN" altLang="en-US" smtClean="0"/>
              <a:t>2020/9/21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3C24-1AC5-0F41-A2E5-D40A36B7AC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911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76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B4C5B01D-5C8E-4E6A-B9DE-324C9F30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956-1CD6-47DC-AB1A-BE6AF668276A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50632E62-FC73-44FF-A712-FFE50A40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D7636EE7-30DB-4042-A2ED-D32AA977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E041-E609-4B79-9DFC-123778D9C9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32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28D7501F-FB7D-4DFF-A849-2F40BD1D5B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94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7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9D91BD9-6D23-4182-885B-2F5206D2B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A31DFD1E-A83E-4568-86CA-6E47F46AE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BB28CFF1-0B46-413C-8816-96930D85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C956-1CD6-47DC-AB1A-BE6AF668276A}" type="datetimeFigureOut">
              <a:rPr lang="zh-CN" altLang="en-US" smtClean="0"/>
              <a:t>2020/9/21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85F6F54F-2FFB-4A72-B07D-0055A59C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10794899-97B2-4942-B6E3-1BFAFDFB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3E041-E609-4B79-9DFC-123778D9C9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53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E144-4084-E24F-AABD-8F1D163E8399}" type="datetimeFigureOut">
              <a:rPr kumimoji="1" lang="zh-CN" altLang="en-US" smtClean="0"/>
              <a:t>2020/9/21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43C24-1AC5-0F41-A2E5-D40A36B7AC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5121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6" r:id="rId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96E7-3A35-364D-89E6-9FEF85698C7F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2020/9/21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46954-FD34-F94F-A008-7A5046FE25DC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98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 descr="e7d195523061f1c01d60fa9f1cfcbfb3d7dea265119d71e15FBB43640B43E9A75E03FE54C774D5D4779ED45933E78901D3CB0E69E39D04A9E1E9B25CF060C4BCA4D072860494D0D8E683C2FE58414E158F89FD71BBC826F5AEFE92FF3B0075D3F5D25553B60AFE03493F37123CEF8F53CAAC2FBE59F5F8002E878D6ADB9F929198A9E4AB68AD4848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20686" y="2690335"/>
            <a:ext cx="6923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altLang="zh-CN" sz="3200" b="1" dirty="0">
                <a:solidFill>
                  <a:srgbClr val="F8678E"/>
                </a:solidFill>
              </a:rPr>
              <a:t>Әл-Фараби атындағы Қазақ ұлттық университеті</a:t>
            </a:r>
            <a:br>
              <a:rPr lang="kk-KZ" altLang="zh-CN" sz="3200" b="1" dirty="0">
                <a:solidFill>
                  <a:srgbClr val="F8678E"/>
                </a:solidFill>
              </a:rPr>
            </a:br>
            <a:r>
              <a:rPr lang="kk-KZ" altLang="zh-CN" sz="3200" b="1" dirty="0">
                <a:solidFill>
                  <a:srgbClr val="F8678E"/>
                </a:solidFill>
              </a:rPr>
              <a:t>Шығыстану факультеті</a:t>
            </a:r>
          </a:p>
          <a:p>
            <a:pPr algn="ctr"/>
            <a:r>
              <a:rPr lang="kk-KZ" altLang="zh-CN" sz="3200" b="1" dirty="0">
                <a:solidFill>
                  <a:srgbClr val="F8678E"/>
                </a:solidFill>
              </a:rPr>
              <a:t>Оқытушы: Дүйсенбай Құлпынай</a:t>
            </a:r>
          </a:p>
          <a:p>
            <a:pPr algn="ctr"/>
            <a:r>
              <a:rPr lang="zh-CN" altLang="en-US" sz="3200" b="1" dirty="0">
                <a:solidFill>
                  <a:srgbClr val="F8678E"/>
                </a:solidFill>
              </a:rPr>
              <a:t>阿里法拉比哈萨克国立大学东方学系汉学教研室教师：古普耐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34343" y="124649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sz="4000" b="1" kern="100" dirty="0">
                <a:solidFill>
                  <a:srgbClr val="274062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第二</a:t>
            </a:r>
            <a:r>
              <a:rPr lang="zh-CN" altLang="zh-CN" sz="4000" b="1" kern="100" dirty="0" smtClean="0">
                <a:solidFill>
                  <a:srgbClr val="274062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4000" b="1" kern="100" dirty="0" smtClean="0">
                <a:solidFill>
                  <a:srgbClr val="274062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4000" b="1" kern="100" dirty="0" smtClean="0">
                <a:solidFill>
                  <a:srgbClr val="274062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翻</a:t>
            </a:r>
            <a:r>
              <a:rPr lang="zh-CN" altLang="zh-CN" sz="4000" b="1" kern="100" dirty="0">
                <a:solidFill>
                  <a:srgbClr val="274062"/>
                </a:solidFill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译过程</a:t>
            </a:r>
            <a:endParaRPr lang="zh-CN" altLang="zh-CN" sz="4000" b="1" kern="100" dirty="0">
              <a:solidFill>
                <a:srgbClr val="274062"/>
              </a:solidFill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3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653142" y="566678"/>
            <a:ext cx="102761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他</a:t>
            </a:r>
            <a:r>
              <a:rPr lang="zh-CN" altLang="en-US" dirty="0"/>
              <a:t>一狠心，买顶帽子去。他把剩下来的油绳本钱买了一顶帽子，戴在头上，飘然而去。一路上边走边看野景。眼看离家不远，忽然想到这次出门，连本搭利，几乎全部搞光，马上要见老婆，交不出帐，少不得又要受气，得想个主意对付她。他编造各种理由，但左思右想，总是不妥。忽然心里一亮，拍着大腿高兴地叫道：“有了。”他想到此趟上城，有此一番动人的经历，这五块钱化得值透。他总算有点自豪的东西可以讲讲了。试问，全大队的干部、社员，有谁坐过吴书记的汽车</a:t>
            </a:r>
            <a:r>
              <a:rPr lang="en-US" altLang="zh-CN" dirty="0"/>
              <a:t>?</a:t>
            </a:r>
            <a:r>
              <a:rPr lang="zh-CN" altLang="en-US" dirty="0"/>
              <a:t>有谁住过五元钱一夜的高级房间</a:t>
            </a:r>
            <a:r>
              <a:rPr lang="en-US" altLang="zh-CN" dirty="0"/>
              <a:t>?</a:t>
            </a:r>
            <a:r>
              <a:rPr lang="zh-CN" altLang="en-US" dirty="0"/>
              <a:t>他可要讲给大家听听，看谁还能说他没有什么讲的</a:t>
            </a:r>
            <a:r>
              <a:rPr lang="en-US" altLang="zh-CN" dirty="0"/>
              <a:t>!</a:t>
            </a:r>
            <a:r>
              <a:rPr lang="zh-CN" altLang="en-US" dirty="0"/>
              <a:t>看谁还能说他没见过世面</a:t>
            </a:r>
            <a:r>
              <a:rPr lang="en-US" altLang="zh-CN" dirty="0"/>
              <a:t>?</a:t>
            </a:r>
            <a:r>
              <a:rPr lang="zh-CN" altLang="en-US" dirty="0"/>
              <a:t>看谁还能瞧不起他，唔</a:t>
            </a:r>
            <a:r>
              <a:rPr lang="en-US" altLang="zh-CN" dirty="0"/>
              <a:t>!……</a:t>
            </a:r>
            <a:r>
              <a:rPr lang="zh-CN" altLang="en-US" dirty="0"/>
              <a:t>他精神陡增，顿时好像高大了许多。老婆已不在他眼里了</a:t>
            </a:r>
            <a:r>
              <a:rPr lang="en-US" altLang="zh-CN" dirty="0"/>
              <a:t>;</a:t>
            </a:r>
            <a:r>
              <a:rPr lang="zh-CN" altLang="en-US" dirty="0"/>
              <a:t>他有办法对付，只要一提到吴书记，说这五块钱还是吴书记看得起他，才让他用掉的，老婆保证服帖。哈，人总有得意的时候，他仅仅化了五块钱就买到了精神的满足，真是拾到了非常的便宜货，他愉快地划着快步，像一阵清风荡到了家门。果然，从此以后，陈奂生的身分显著提高了，不但村上的人要听他讲，连大队干部对他的态度也友好得多，而且，上街的时候，背后也常有人指点着他告诉别人说：“他坐过吴书记的汽车。”或者“他住过五块钱一天的高级房间。”公社农机厂的采购员碰着他，也拍拍他的肩胛说：“我就没有那个运气，三天两头住招待所，也住不进那样的房间。”从此，陈奂生一直很神气，做起事来，更比以前有劲得多了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7458" y="3677681"/>
            <a:ext cx="1511939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="" xmlns:a16="http://schemas.microsoft.com/office/drawing/2014/main" id="{922865C2-9BA4-4B39-9226-B75E25E786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0" y="12848"/>
            <a:ext cx="12192000" cy="6845152"/>
          </a:xfrm>
          <a:prstGeom prst="rect">
            <a:avLst/>
          </a:prstGeom>
        </p:spPr>
      </p:pic>
      <p:sp>
        <p:nvSpPr>
          <p:cNvPr id="4" name="文本框 3" descr="e7d195523061f1c01d60fa9f1cfcbfb3d7dea265119d71e15FBB43640B43E9A75E03FE54C774D5D4779ED45933E78901D3CB0E69E39D04A9E1E9B25CF060C4BCA4D072860494D0D8E683C2FE58414E1560C31B80AD98F239CC60AE0ABE6994262016484DF92ABDD4C41880473615070771A3CA4AD796B97D3674B3B86CE0BBFFA74489A5F9BB5A78"/>
          <p:cNvSpPr txBox="1"/>
          <p:nvPr/>
        </p:nvSpPr>
        <p:spPr>
          <a:xfrm>
            <a:off x="334963" y="1893550"/>
            <a:ext cx="31949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800" dirty="0">
                <a:solidFill>
                  <a:schemeClr val="bg1"/>
                </a:solidFill>
                <a:latin typeface="字酷堂清楷体" panose="02010601030101010101" pitchFamily="2" charset="-122"/>
                <a:ea typeface="字酷堂清楷体" panose="02010601030101010101" pitchFamily="2" charset="-122"/>
                <a:cs typeface="AuJJKai1033" charset="-122"/>
              </a:rPr>
              <a:t>目录</a:t>
            </a:r>
          </a:p>
        </p:txBody>
      </p:sp>
      <p:sp>
        <p:nvSpPr>
          <p:cNvPr id="6" name="矩形 5" descr="e7d195523061f1c01d60fa9f1cfcbfb3d7dea265119d71e15FBB43640B43E9A75E03FE54C774D5D4779ED45933E78901D3CB0E69E39D04A9E1E9B25CF060C4BCA4D072860494D0D8E683C2FE58414E1560C31B80AD98F239CC60AE0ABE6994262016484DF92ABDD4C41880473615070771A3CA4AD796B97D3674B3B86CE0BBFFA74489A5F9BB5A78"/>
          <p:cNvSpPr/>
          <p:nvPr/>
        </p:nvSpPr>
        <p:spPr>
          <a:xfrm>
            <a:off x="2045806" y="1893550"/>
            <a:ext cx="923653" cy="2819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1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CONTENTS</a:t>
            </a:r>
          </a:p>
        </p:txBody>
      </p:sp>
      <p:sp>
        <p:nvSpPr>
          <p:cNvPr id="16" name="PA_库_圆角矩形 15" descr="e7d195523061f1c01d60fa9f1cfcbfb3d7dea265119d71e15FBB43640B43E9A75E03FE54C774D5D4779ED45933E78901D3CB0E69E39D04A9E1E9B25CF060C4BCA4D072860494D0D8E683C2FE58414E1560C31B80AD98F239CC60AE0ABE6994262016484DF92ABDD4C41880473615070771A3CA4AD796B97D3674B3B86CE0BBFFA74489A5F9BB5A78"/>
          <p:cNvSpPr/>
          <p:nvPr>
            <p:custDataLst>
              <p:tags r:id="rId1"/>
            </p:custDataLst>
          </p:nvPr>
        </p:nvSpPr>
        <p:spPr>
          <a:xfrm>
            <a:off x="9899471" y="1550796"/>
            <a:ext cx="419098" cy="954107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89A2EE"/>
              </a:gs>
              <a:gs pos="100000">
                <a:srgbClr val="2C74C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40768" y="1110343"/>
            <a:ext cx="3903231" cy="4945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B44B68"/>
                </a:solidFill>
              </a:rPr>
              <a:t>准备</a:t>
            </a:r>
            <a:endParaRPr lang="en-US" altLang="zh-CN" sz="5400" b="1" dirty="0" smtClean="0">
              <a:solidFill>
                <a:srgbClr val="B44B68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B44B68"/>
                </a:solidFill>
              </a:rPr>
              <a:t>理解</a:t>
            </a:r>
            <a:endParaRPr lang="en-US" altLang="zh-CN" sz="5400" b="1" dirty="0" smtClean="0">
              <a:solidFill>
                <a:srgbClr val="B44B68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B44B68"/>
                </a:solidFill>
              </a:rPr>
              <a:t>表达</a:t>
            </a:r>
            <a:endParaRPr lang="en-US" altLang="zh-CN" sz="5400" b="1" dirty="0" smtClean="0">
              <a:solidFill>
                <a:srgbClr val="B44B68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B44B68"/>
                </a:solidFill>
              </a:rPr>
              <a:t>校</a:t>
            </a:r>
            <a:r>
              <a:rPr lang="zh-CN" altLang="en-US" sz="5400" b="1" dirty="0">
                <a:solidFill>
                  <a:srgbClr val="B44B68"/>
                </a:solidFill>
              </a:rPr>
              <a:t>对阶</a:t>
            </a:r>
            <a:r>
              <a:rPr lang="zh-CN" altLang="en-US" sz="5400" b="1" dirty="0" smtClean="0">
                <a:solidFill>
                  <a:srgbClr val="B44B68"/>
                </a:solidFill>
              </a:rPr>
              <a:t>段</a:t>
            </a:r>
            <a:endParaRPr lang="zh-CN" altLang="en-US" sz="5400" b="1" dirty="0">
              <a:solidFill>
                <a:srgbClr val="B44B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0229" y="740230"/>
            <a:ext cx="125269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i="1" dirty="0">
                <a:solidFill>
                  <a:schemeClr val="bg1"/>
                </a:solidFill>
                <a:latin typeface="+mj-lt"/>
              </a:rPr>
              <a:t>翻译过程</a:t>
            </a:r>
            <a:r>
              <a:rPr lang="zh-CN" altLang="en-US" sz="3200" i="1" dirty="0">
                <a:solidFill>
                  <a:schemeClr val="bg1"/>
                </a:solidFill>
                <a:latin typeface="+mj-lt"/>
              </a:rPr>
              <a:t>是指译者从理解原文到产出译文所经历活动</a:t>
            </a:r>
            <a:r>
              <a:rPr lang="zh-CN" altLang="en-US" sz="3200" i="1" dirty="0" smtClean="0">
                <a:solidFill>
                  <a:schemeClr val="bg1"/>
                </a:solidFill>
                <a:latin typeface="+mj-lt"/>
              </a:rPr>
              <a:t>。</a:t>
            </a:r>
            <a:endParaRPr lang="en-US" altLang="zh-CN" sz="3200" i="1" dirty="0" smtClean="0">
              <a:solidFill>
                <a:schemeClr val="bg1"/>
              </a:solidFill>
              <a:latin typeface="+mj-lt"/>
            </a:endParaRPr>
          </a:p>
          <a:p>
            <a:endParaRPr lang="en-US" altLang="zh-CN" sz="3200" i="1" dirty="0">
              <a:solidFill>
                <a:schemeClr val="bg1"/>
              </a:solidFill>
              <a:latin typeface="+mj-lt"/>
            </a:endParaRPr>
          </a:p>
          <a:p>
            <a:r>
              <a:rPr lang="zh-CN" altLang="zh-CN" sz="3600" dirty="0">
                <a:solidFill>
                  <a:schemeClr val="bg1"/>
                </a:solidFill>
              </a:rPr>
              <a:t>完整的翻译过程包括四个阶段</a:t>
            </a:r>
            <a:r>
              <a:rPr lang="zh-CN" altLang="zh-CN" sz="3600" dirty="0" smtClean="0">
                <a:solidFill>
                  <a:schemeClr val="bg1"/>
                </a:solidFill>
              </a:rPr>
              <a:t>：</a:t>
            </a:r>
            <a:endParaRPr lang="en-US" altLang="zh-CN" sz="3600" dirty="0" smtClean="0">
              <a:solidFill>
                <a:schemeClr val="bg1"/>
              </a:solidFill>
            </a:endParaRPr>
          </a:p>
          <a:p>
            <a:r>
              <a:rPr lang="zh-CN" altLang="zh-CN" sz="3600" dirty="0" smtClean="0">
                <a:solidFill>
                  <a:schemeClr val="bg1"/>
                </a:solidFill>
              </a:rPr>
              <a:t>准</a:t>
            </a:r>
            <a:r>
              <a:rPr lang="zh-CN" altLang="zh-CN" sz="3600" dirty="0">
                <a:solidFill>
                  <a:schemeClr val="bg1"/>
                </a:solidFill>
              </a:rPr>
              <a:t>备，理解，表达和校对阶段。</a:t>
            </a:r>
            <a:endParaRPr lang="zh-CN" altLang="en-US" sz="360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195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829" y="500743"/>
            <a:ext cx="112340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solidFill>
                  <a:schemeClr val="bg1"/>
                </a:solidFill>
              </a:rPr>
              <a:t>在准备阶段，译者要针对所译文本的内容进行相交的准备，如果所译文本是文艺作品，那就有可能要去了解作家的经历。性格风格等。要是所译文本是非文艺作品，有时候有必须要去了解相关的专业知识。不懂的地方还要先学习，然后才可以去翻译。</a:t>
            </a:r>
          </a:p>
        </p:txBody>
      </p:sp>
    </p:spTree>
    <p:extLst>
      <p:ext uri="{BB962C8B-B14F-4D97-AF65-F5344CB8AC3E}">
        <p14:creationId xmlns:p14="http://schemas.microsoft.com/office/powerpoint/2010/main" val="144963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4914" y="870858"/>
            <a:ext cx="84690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理解是表达的前提和基础。简单来说，理解就是解定原文的意思，在理解阶段首先要解决的是语言本身的问题。如生词，习惯表达法，语法关系等，在理解过程中，逻辑分析是非常重要的手段。能解决很多问题。</a:t>
            </a:r>
          </a:p>
        </p:txBody>
      </p:sp>
    </p:spTree>
    <p:extLst>
      <p:ext uri="{BB962C8B-B14F-4D97-AF65-F5344CB8AC3E}">
        <p14:creationId xmlns:p14="http://schemas.microsoft.com/office/powerpoint/2010/main" val="355117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6171" y="1001486"/>
            <a:ext cx="82078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表达阶段</a:t>
            </a:r>
          </a:p>
          <a:p>
            <a:r>
              <a:rPr lang="zh-CN" altLang="en-US" sz="3600" dirty="0">
                <a:solidFill>
                  <a:schemeClr val="bg1"/>
                </a:solidFill>
              </a:rPr>
              <a:t>  表达就是利用恰当的手段再现原文的各种信息。在表达阶段常常需要进行再理解，再做一些理解上的工作。以完善先前的理解。</a:t>
            </a:r>
          </a:p>
          <a:p>
            <a:r>
              <a:rPr lang="zh-CN" altLang="en-US" sz="3600" dirty="0">
                <a:solidFill>
                  <a:schemeClr val="bg1"/>
                </a:solidFill>
              </a:rPr>
              <a:t>校对阶段</a:t>
            </a:r>
          </a:p>
        </p:txBody>
      </p:sp>
    </p:spTree>
    <p:extLst>
      <p:ext uri="{BB962C8B-B14F-4D97-AF65-F5344CB8AC3E}">
        <p14:creationId xmlns:p14="http://schemas.microsoft.com/office/powerpoint/2010/main" val="171161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8686" y="1262743"/>
            <a:ext cx="76853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校对阶段是翻译过程中最后一个阶段。具体做法是对照原文，逐词逐句检查译文。查看有没有脱漏。误译和笔误</a:t>
            </a:r>
            <a:r>
              <a:rPr lang="zh-CN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58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697" y="2525486"/>
            <a:ext cx="1420491" cy="380186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2514" y="609600"/>
            <a:ext cx="86214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《</a:t>
            </a:r>
            <a:r>
              <a:rPr lang="zh-CN" altLang="en-US" sz="2400" dirty="0"/>
              <a:t>陈奂生上城</a:t>
            </a:r>
            <a:r>
              <a:rPr lang="en-US" altLang="zh-CN" sz="2400" dirty="0"/>
              <a:t>》</a:t>
            </a:r>
            <a:r>
              <a:rPr lang="zh-CN" altLang="en-US" sz="2400" dirty="0"/>
              <a:t>是高晓声所写的短篇小说，发表于</a:t>
            </a:r>
            <a:r>
              <a:rPr lang="en-US" altLang="zh-CN" sz="2400" dirty="0"/>
              <a:t>1980</a:t>
            </a:r>
            <a:r>
              <a:rPr lang="zh-CN" altLang="en-US" sz="2400" dirty="0"/>
              <a:t>年第</a:t>
            </a:r>
            <a:r>
              <a:rPr lang="en-US" altLang="zh-CN" sz="2400" dirty="0"/>
              <a:t>2</a:t>
            </a:r>
            <a:r>
              <a:rPr lang="zh-CN" altLang="en-US" sz="2400" dirty="0"/>
              <a:t>期的</a:t>
            </a:r>
            <a:r>
              <a:rPr lang="en-US" altLang="zh-CN" sz="2400" dirty="0"/>
              <a:t>《</a:t>
            </a:r>
            <a:r>
              <a:rPr lang="zh-CN" altLang="en-US" sz="2400" dirty="0"/>
              <a:t>人民文学</a:t>
            </a:r>
            <a:r>
              <a:rPr lang="en-US" altLang="zh-CN" sz="2400" dirty="0"/>
              <a:t>》</a:t>
            </a:r>
            <a:r>
              <a:rPr lang="zh-CN" altLang="en-US" sz="2400" dirty="0"/>
              <a:t>，是陈奂生系列小说的第二篇。以陈奂生为主题的小说还有</a:t>
            </a:r>
            <a:r>
              <a:rPr lang="en-US" altLang="zh-CN" sz="2400" dirty="0"/>
              <a:t>《</a:t>
            </a:r>
            <a:r>
              <a:rPr lang="zh-CN" altLang="en-US" sz="2400" dirty="0"/>
              <a:t>漏斗户主</a:t>
            </a:r>
            <a:r>
              <a:rPr lang="en-US" altLang="zh-CN" sz="2400" dirty="0"/>
              <a:t>》</a:t>
            </a:r>
            <a:r>
              <a:rPr lang="zh-CN" altLang="en-US" sz="2400" dirty="0"/>
              <a:t>、</a:t>
            </a:r>
            <a:r>
              <a:rPr lang="en-US" altLang="zh-CN" sz="2400" dirty="0"/>
              <a:t>《</a:t>
            </a:r>
            <a:r>
              <a:rPr lang="zh-CN" altLang="en-US" sz="2400" dirty="0"/>
              <a:t>陈奂生转业</a:t>
            </a:r>
            <a:r>
              <a:rPr lang="en-US" altLang="zh-CN" sz="2400" dirty="0"/>
              <a:t>》</a:t>
            </a:r>
            <a:r>
              <a:rPr lang="zh-CN" altLang="en-US" sz="2400" dirty="0"/>
              <a:t>、</a:t>
            </a:r>
            <a:r>
              <a:rPr lang="en-US" altLang="zh-CN" sz="2400" dirty="0"/>
              <a:t>《</a:t>
            </a:r>
            <a:r>
              <a:rPr lang="zh-CN" altLang="en-US" sz="2400" dirty="0"/>
              <a:t>陈奂生包产</a:t>
            </a:r>
            <a:r>
              <a:rPr lang="en-US" altLang="zh-CN" sz="2400" dirty="0"/>
              <a:t>》</a:t>
            </a:r>
            <a:r>
              <a:rPr lang="zh-CN" altLang="en-US" sz="2400" dirty="0"/>
              <a:t>等。</a:t>
            </a:r>
            <a:r>
              <a:rPr lang="en-US" altLang="zh-CN" sz="2400" dirty="0"/>
              <a:t>[1]1982</a:t>
            </a:r>
            <a:r>
              <a:rPr lang="zh-CN" altLang="en-US" sz="2400" dirty="0"/>
              <a:t>年被拍成同名电影。全书是以喜剧笔调写成，作者自己说：“我写</a:t>
            </a:r>
            <a:r>
              <a:rPr lang="en-US" altLang="zh-CN" sz="2400" dirty="0"/>
              <a:t>《</a:t>
            </a:r>
            <a:r>
              <a:rPr lang="zh-CN" altLang="en-US" sz="2400" dirty="0"/>
              <a:t>陈奂生上城</a:t>
            </a:r>
            <a:r>
              <a:rPr lang="en-US" altLang="zh-CN" sz="2400" dirty="0"/>
              <a:t>》</a:t>
            </a:r>
            <a:r>
              <a:rPr lang="zh-CN" altLang="en-US" sz="2400" dirty="0"/>
              <a:t>，我的情绪轻快而又沉重，高兴又慨叹。我轻快、我高兴的是，我们的境况改善了，我们终于前进了；我沉重、我慨叹的是，无论是陈奂生们或我自己，都还没有从因袭的重负中解脱出来。”</a:t>
            </a:r>
          </a:p>
        </p:txBody>
      </p:sp>
    </p:spTree>
    <p:extLst>
      <p:ext uri="{BB962C8B-B14F-4D97-AF65-F5344CB8AC3E}">
        <p14:creationId xmlns:p14="http://schemas.microsoft.com/office/powerpoint/2010/main" val="2279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3657" y="370115"/>
            <a:ext cx="111905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原来在他发高烧昏睡不久，县委书记吴楚来赶车去省里开会，在候车室里发现陈奂生，把他送到机关门诊室吃了药，然后把他安排到招待所去住。陈奂生和吴楚其实也谈不上交情，不过认识罢了。秋天吴楚在大队蹲点，曾闯到他家吃一顿便饭，像是特地来体验“漏斗户”的生活改善到什么程度。陈奂生看着这洁净的房间、各种摆设和新被子，不由自主地立刻在被窝里缩成一团，他知道自己身上</a:t>
            </a:r>
            <a:r>
              <a:rPr lang="en-US" altLang="zh-CN" dirty="0"/>
              <a:t>(</a:t>
            </a:r>
            <a:r>
              <a:rPr lang="zh-CN" altLang="en-US" dirty="0"/>
              <a:t>特别是脚</a:t>
            </a:r>
            <a:r>
              <a:rPr lang="en-US" altLang="zh-CN" dirty="0"/>
              <a:t>)</a:t>
            </a:r>
            <a:r>
              <a:rPr lang="zh-CN" altLang="en-US" dirty="0"/>
              <a:t>不大干净，生怕弄脏了被子</a:t>
            </a:r>
            <a:r>
              <a:rPr lang="en-US" altLang="zh-CN" dirty="0"/>
              <a:t>……</a:t>
            </a:r>
            <a:r>
              <a:rPr lang="zh-CN" altLang="en-US" dirty="0"/>
              <a:t>随即悄悄起身，不敢弄出一点声音，把鞋拎在手里，光脚走出门</a:t>
            </a:r>
            <a:r>
              <a:rPr lang="en-US" altLang="zh-CN" dirty="0"/>
              <a:t>;</a:t>
            </a:r>
            <a:r>
              <a:rPr lang="zh-CN" altLang="en-US" dirty="0"/>
              <a:t>临走时，他过去摸摸那张大皮椅，不敢坐，怕压瘪了弹不饱。五元钱住宿费，使他的心忐忑大跳。“我的天</a:t>
            </a:r>
            <a:r>
              <a:rPr lang="en-US" altLang="zh-CN" dirty="0"/>
              <a:t>!”</a:t>
            </a:r>
            <a:r>
              <a:rPr lang="zh-CN" altLang="en-US" dirty="0"/>
              <a:t>他想，“我还怕困掉一顶帽子，谁知竟要两顶</a:t>
            </a:r>
            <a:r>
              <a:rPr lang="en-US" altLang="zh-CN" dirty="0"/>
              <a:t>!”</a:t>
            </a:r>
            <a:r>
              <a:rPr lang="zh-CN" altLang="en-US" dirty="0"/>
              <a:t>他只得抖着手伸进袋里去摸钞票，然后细细数了三遍，交给那位大姑娘</a:t>
            </a:r>
            <a:r>
              <a:rPr lang="en-US" altLang="zh-CN" dirty="0"/>
              <a:t>(</a:t>
            </a:r>
            <a:r>
              <a:rPr lang="zh-CN" altLang="en-US" dirty="0"/>
              <a:t>服务员</a:t>
            </a:r>
            <a:r>
              <a:rPr lang="en-US" altLang="zh-CN" dirty="0"/>
              <a:t>)</a:t>
            </a:r>
            <a:r>
              <a:rPr lang="zh-CN" altLang="en-US" dirty="0"/>
              <a:t>，那外面一张人民币，已经半湿了，尽是汗。大姑娘皱着眉头。陈奂生出了大价钱，不曾讨得大姑娘欢喜，心里也有点忿忿然，回到单人房间取旅行包。他再不怕弄脏，穿着鞋大摇大摆走了进去，往弹簧太师椅上一坐：“管它，坐瘪了不关我事，出了五元钱呢。”他昨晚上在百货店看中的帽子，实实在在是二元五一顶，为什么睡一夜要出两顶帽钱呢</a:t>
            </a:r>
            <a:r>
              <a:rPr lang="en-US" altLang="zh-CN" dirty="0"/>
              <a:t>?</a:t>
            </a:r>
            <a:r>
              <a:rPr lang="zh-CN" altLang="en-US" dirty="0"/>
              <a:t>他一个农业社员，去年工分单价七角，困一夜做七天还要倒贴一角，这不是开了大玩笑</a:t>
            </a:r>
            <a:r>
              <a:rPr lang="en-US" altLang="zh-CN" dirty="0"/>
              <a:t>!</a:t>
            </a:r>
            <a:r>
              <a:rPr lang="zh-CN" altLang="en-US" dirty="0"/>
              <a:t>既然那姑娘说可以住到十二点，那就再困吧。他衣服也不脱，就盖上被头困了，这一次再也不怕弄脏了什么，他出了五元钱呢。</a:t>
            </a:r>
            <a:r>
              <a:rPr lang="en-US" altLang="zh-CN" dirty="0"/>
              <a:t>——</a:t>
            </a:r>
            <a:r>
              <a:rPr lang="zh-CN" altLang="en-US" dirty="0"/>
              <a:t>即使房间弄成了猪圈，也不值</a:t>
            </a:r>
            <a:r>
              <a:rPr lang="en-US" altLang="zh-CN" dirty="0"/>
              <a:t>!</a:t>
            </a:r>
            <a:r>
              <a:rPr lang="zh-CN" altLang="en-US" dirty="0"/>
              <a:t>可是他睡不着。千怪万怪，只怪自己不曾先买帽了，才伤了风，才走不动，才碰着吴书记，才住招待所，才把油绳的利润搞光，连本钱也蚀掉一块多。</a:t>
            </a:r>
          </a:p>
        </p:txBody>
      </p:sp>
    </p:spTree>
    <p:extLst>
      <p:ext uri="{BB962C8B-B14F-4D97-AF65-F5344CB8AC3E}">
        <p14:creationId xmlns:p14="http://schemas.microsoft.com/office/powerpoint/2010/main" val="377491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中秋节2视频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7d195523061f1c0 xmlns="http://e7d195523061f1c0/custom/data/def">
  <_7b1dac89e7d195523061f1c0316ecb71 xmlns="">e7d195523061f1c01d60fa9f1cfcbfb3d7dea265119d71e15FBB43640B43E9A75E03FE54C774D5D4779ED45933E78901D3CB0E69E39D04A9E1E9B25CF060C4BCA4D072860494D0D8E683C2FE58414E1560C31B80AD98F239CC60AE0ABE6994262016484DF92ABDD4C41880473615070771A3CA4AD796B97D3674B3B86CE0BBFFA74489A5F9BB5A78</_7b1dac89e7d195523061f1c0316ecb71>
  <_7b1dac89e7d195523061f1c0316ecb71 xmlns="">e7d195523061f1c01d60fa9f1cfcbfb3d7dea265119d71e15FBB43640B43E9A75E03FE54C774D5D4779ED45933E78901D3CB0E69E39D04A9E1E9B25CF060C4BCA4D072860494D0D8E683C2FE58414E158F89FD71BBC826F5AEFE92FF3B0075D3F5D25553B60AFE03493F37123CEF8F53CAAC2FBE59F5F8002E878D6ADB9F929198A9E4AB68AD4848</_7b1dac89e7d195523061f1c0316ecb71>
</e7d195523061f1c0>
</file>

<file path=customXml/itemProps1.xml><?xml version="1.0" encoding="utf-8"?>
<ds:datastoreItem xmlns:ds="http://schemas.openxmlformats.org/officeDocument/2006/customXml" ds:itemID="{7CBF3D9C-DC5C-4E81-8DEF-50BCF611C6C4}">
  <ds:schemaRefs>
    <ds:schemaRef ds:uri="http://e7d195523061f1c0/custom/data/def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1835</Words>
  <Application>Microsoft Office PowerPoint</Application>
  <PresentationFormat>Широкоэкранный</PresentationFormat>
  <Paragraphs>25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AuJJKai1033</vt:lpstr>
      <vt:lpstr>DengXian</vt:lpstr>
      <vt:lpstr>DengXian Light</vt:lpstr>
      <vt:lpstr>宋体</vt:lpstr>
      <vt:lpstr>字酷堂清楷体</vt:lpstr>
      <vt:lpstr>Arial</vt:lpstr>
      <vt:lpstr>Calibri</vt:lpstr>
      <vt:lpstr>Calibri Light</vt:lpstr>
      <vt:lpstr>Times New Roman</vt:lpstr>
      <vt:lpstr>Office 主题</vt:lpstr>
      <vt:lpstr>1_Office 主题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w</cp:lastModifiedBy>
  <cp:revision>225</cp:revision>
  <dcterms:created xsi:type="dcterms:W3CDTF">2017-06-15T05:49:13Z</dcterms:created>
  <dcterms:modified xsi:type="dcterms:W3CDTF">2020-09-21T03:22:03Z</dcterms:modified>
</cp:coreProperties>
</file>